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26.xml.rels" ContentType="application/vnd.openxmlformats-package.relationships+xml"/>
  <Override PartName="/ppt/slides/_rels/slide7.xml.rels" ContentType="application/vnd.openxmlformats-package.relationships+xml"/>
  <Override PartName="/ppt/slides/_rels/slide23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7.xml.rels" ContentType="application/vnd.openxmlformats-package.relationships+xml"/>
  <Override PartName="/ppt/slides/_rels/slide24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8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4146120"/>
            <a:ext cx="74671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283640" y="414612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57200" y="414612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136880" y="1599840"/>
            <a:ext cx="6107760" cy="487332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3"/>
          <a:stretch/>
        </p:blipFill>
        <p:spPr>
          <a:xfrm>
            <a:off x="1136880" y="1599840"/>
            <a:ext cx="6107760" cy="4873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746712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414612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283640" y="414612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4146120"/>
            <a:ext cx="74671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4146120"/>
            <a:ext cx="74671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283640" y="414612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457200" y="414612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1136880" y="1599840"/>
            <a:ext cx="6107760" cy="487332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1136880" y="1599840"/>
            <a:ext cx="6107760" cy="4873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746712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414612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487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283640" y="414612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283640" y="1600200"/>
            <a:ext cx="36439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57200" y="4146120"/>
            <a:ext cx="7467120" cy="23245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8762760" y="0"/>
            <a:ext cx="360" cy="6858000"/>
          </a:xfrm>
          <a:prstGeom prst="line">
            <a:avLst/>
          </a:prstGeom>
          <a:ln w="38160">
            <a:solidFill>
              <a:schemeClr val="accent1">
                <a:tint val="60000"/>
                <a:alpha val="93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Line 2"/>
          <p:cNvSpPr/>
          <p:nvPr/>
        </p:nvSpPr>
        <p:spPr>
          <a:xfrm>
            <a:off x="7596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6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Line 3"/>
          <p:cNvSpPr/>
          <p:nvPr/>
        </p:nvSpPr>
        <p:spPr>
          <a:xfrm>
            <a:off x="8991360" y="0"/>
            <a:ext cx="360" cy="685800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8839080" y="0"/>
            <a:ext cx="304560" cy="685764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6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>
            <a:off x="8915400" y="0"/>
            <a:ext cx="360" cy="6858000"/>
          </a:xfrm>
          <a:prstGeom prst="line">
            <a:avLst/>
          </a:prstGeom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8156520" y="5715000"/>
            <a:ext cx="548280" cy="548280"/>
          </a:xfrm>
          <a:prstGeom prst="ellipse">
            <a:avLst/>
          </a:prstGeom>
          <a:ln w="3816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2286000" y="3124080"/>
            <a:ext cx="6171840" cy="189396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dt"/>
          </p:nvPr>
        </p:nvSpPr>
        <p:spPr>
          <a:xfrm rot="5400000">
            <a:off x="7764840" y="1173960"/>
            <a:ext cx="2285640" cy="38052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IN" sz="1200" spc="-1" strike="noStrike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12/01/20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ftr"/>
          </p:nvPr>
        </p:nvSpPr>
        <p:spPr>
          <a:xfrm rot="5400000">
            <a:off x="7077240" y="4181400"/>
            <a:ext cx="3657240" cy="383760"/>
          </a:xfrm>
          <a:prstGeom prst="rect">
            <a:avLst/>
          </a:prstGeom>
        </p:spPr>
        <p:txBody>
          <a:bodyPr lIns="90000" rIns="90000" tIns="45000" bIns="45000" anchor="ctr"/>
          <a:p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CustomShape 10"/>
          <p:cNvSpPr/>
          <p:nvPr/>
        </p:nvSpPr>
        <p:spPr>
          <a:xfrm>
            <a:off x="380880" y="0"/>
            <a:ext cx="609120" cy="685764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6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276480" y="0"/>
            <a:ext cx="104400" cy="685764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6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990720" y="0"/>
            <a:ext cx="181440" cy="685764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6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1141200" y="0"/>
            <a:ext cx="230040" cy="685764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6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" name="Line 14"/>
          <p:cNvSpPr/>
          <p:nvPr/>
        </p:nvSpPr>
        <p:spPr>
          <a:xfrm>
            <a:off x="10620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60000"/>
                <a:alpha val="73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Line 15"/>
          <p:cNvSpPr/>
          <p:nvPr/>
        </p:nvSpPr>
        <p:spPr>
          <a:xfrm>
            <a:off x="91440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20000"/>
                <a:alpha val="83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Line 16"/>
          <p:cNvSpPr/>
          <p:nvPr/>
        </p:nvSpPr>
        <p:spPr>
          <a:xfrm>
            <a:off x="85392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6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Line 17"/>
          <p:cNvSpPr/>
          <p:nvPr/>
        </p:nvSpPr>
        <p:spPr>
          <a:xfrm>
            <a:off x="1726560" y="0"/>
            <a:ext cx="360" cy="6858000"/>
          </a:xfrm>
          <a:prstGeom prst="line">
            <a:avLst/>
          </a:prstGeom>
          <a:ln w="28440">
            <a:solidFill>
              <a:schemeClr val="accent1">
                <a:tint val="60000"/>
                <a:alpha val="82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Line 18"/>
          <p:cNvSpPr/>
          <p:nvPr/>
        </p:nvSpPr>
        <p:spPr>
          <a:xfrm>
            <a:off x="1066680" y="0"/>
            <a:ext cx="360" cy="6858000"/>
          </a:xfrm>
          <a:prstGeom prst="line">
            <a:avLst/>
          </a:prstGeom>
          <a:ln w="9360">
            <a:solidFill>
              <a:schemeClr val="accent1">
                <a:tint val="6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Line 19"/>
          <p:cNvSpPr/>
          <p:nvPr/>
        </p:nvSpPr>
        <p:spPr>
          <a:xfrm>
            <a:off x="911376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6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20"/>
          <p:cNvSpPr/>
          <p:nvPr/>
        </p:nvSpPr>
        <p:spPr>
          <a:xfrm>
            <a:off x="1219320" y="0"/>
            <a:ext cx="75960" cy="685764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6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" name="CustomShape 21"/>
          <p:cNvSpPr/>
          <p:nvPr/>
        </p:nvSpPr>
        <p:spPr>
          <a:xfrm>
            <a:off x="609480" y="3429000"/>
            <a:ext cx="1294920" cy="1294920"/>
          </a:xfrm>
          <a:prstGeom prst="ellipse">
            <a:avLst/>
          </a:prstGeom>
          <a:solidFill>
            <a:schemeClr val="accent1"/>
          </a:solidFill>
          <a:ln w="3816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" name="CustomShape 22"/>
          <p:cNvSpPr/>
          <p:nvPr/>
        </p:nvSpPr>
        <p:spPr>
          <a:xfrm>
            <a:off x="1309680" y="4866840"/>
            <a:ext cx="641160" cy="641160"/>
          </a:xfrm>
          <a:prstGeom prst="ellipse">
            <a:avLst/>
          </a:prstGeom>
          <a:ln w="2844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" name="CustomShape 23"/>
          <p:cNvSpPr/>
          <p:nvPr/>
        </p:nvSpPr>
        <p:spPr>
          <a:xfrm>
            <a:off x="1091160" y="5500800"/>
            <a:ext cx="136800" cy="136800"/>
          </a:xfrm>
          <a:prstGeom prst="ellipse">
            <a:avLst/>
          </a:prstGeom>
          <a:ln w="1260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1664280" y="5788080"/>
            <a:ext cx="273960" cy="273960"/>
          </a:xfrm>
          <a:prstGeom prst="ellipse">
            <a:avLst/>
          </a:prstGeom>
          <a:ln w="1260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1905120" y="4495680"/>
            <a:ext cx="365400" cy="365400"/>
          </a:xfrm>
          <a:prstGeom prst="ellipse">
            <a:avLst/>
          </a:prstGeom>
          <a:ln w="2844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" name="PlaceHolder 26"/>
          <p:cNvSpPr>
            <a:spLocks noGrp="1"/>
          </p:cNvSpPr>
          <p:nvPr>
            <p:ph type="sldNum"/>
          </p:nvPr>
        </p:nvSpPr>
        <p:spPr>
          <a:xfrm>
            <a:off x="1325520" y="4928760"/>
            <a:ext cx="609120" cy="51732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FFD33F03-DFA4-42B6-9678-F86204001A20}" type="slidenum">
              <a:rPr b="1" lang="en-IN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 1"/>
          <p:cNvSpPr/>
          <p:nvPr/>
        </p:nvSpPr>
        <p:spPr>
          <a:xfrm>
            <a:off x="8762760" y="0"/>
            <a:ext cx="360" cy="6858000"/>
          </a:xfrm>
          <a:prstGeom prst="line">
            <a:avLst/>
          </a:prstGeom>
          <a:ln w="38160">
            <a:solidFill>
              <a:schemeClr val="accent1">
                <a:tint val="60000"/>
                <a:alpha val="93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Line 2"/>
          <p:cNvSpPr/>
          <p:nvPr/>
        </p:nvSpPr>
        <p:spPr>
          <a:xfrm>
            <a:off x="75960" y="0"/>
            <a:ext cx="360" cy="6858000"/>
          </a:xfrm>
          <a:prstGeom prst="line">
            <a:avLst/>
          </a:prstGeom>
          <a:ln w="57240">
            <a:solidFill>
              <a:schemeClr val="accent1">
                <a:tint val="6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Line 3"/>
          <p:cNvSpPr/>
          <p:nvPr/>
        </p:nvSpPr>
        <p:spPr>
          <a:xfrm>
            <a:off x="8991360" y="0"/>
            <a:ext cx="360" cy="685800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4"/>
          <p:cNvSpPr/>
          <p:nvPr/>
        </p:nvSpPr>
        <p:spPr>
          <a:xfrm>
            <a:off x="8839080" y="0"/>
            <a:ext cx="304560" cy="685764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6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" name="Line 5"/>
          <p:cNvSpPr/>
          <p:nvPr/>
        </p:nvSpPr>
        <p:spPr>
          <a:xfrm>
            <a:off x="8915400" y="0"/>
            <a:ext cx="360" cy="6858000"/>
          </a:xfrm>
          <a:prstGeom prst="line">
            <a:avLst/>
          </a:prstGeom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6"/>
          <p:cNvSpPr/>
          <p:nvPr/>
        </p:nvSpPr>
        <p:spPr>
          <a:xfrm>
            <a:off x="8156520" y="5715000"/>
            <a:ext cx="548280" cy="548280"/>
          </a:xfrm>
          <a:prstGeom prst="ellipse">
            <a:avLst/>
          </a:prstGeom>
          <a:ln w="38160">
            <a:noFill/>
          </a:ln>
          <a:effectLst>
            <a:outerShdw blurRad="50800" dir="5400000" dist="250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7" name="PlaceHolder 7"/>
          <p:cNvSpPr>
            <a:spLocks noGrp="1"/>
          </p:cNvSpPr>
          <p:nvPr>
            <p:ph type="title"/>
          </p:nvPr>
        </p:nvSpPr>
        <p:spPr>
          <a:xfrm>
            <a:off x="457200" y="274680"/>
            <a:ext cx="7467120" cy="114264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68" name="PlaceHolder 8"/>
          <p:cNvSpPr>
            <a:spLocks noGrp="1"/>
          </p:cNvSpPr>
          <p:nvPr>
            <p:ph type="body"/>
          </p:nvPr>
        </p:nvSpPr>
        <p:spPr>
          <a:xfrm>
            <a:off x="457200" y="1600200"/>
            <a:ext cx="7467120" cy="48733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marL="274320" indent="-273960">
              <a:lnSpc>
                <a:spcPct val="100000"/>
              </a:lnSpc>
              <a:buClr>
                <a:srgbClr val="7fd13b"/>
              </a:buClr>
              <a:buSzPct val="70000"/>
              <a:buFont typeface="Wingdings" charset="2"/>
              <a:buChar char="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Seventh Outline LevelClick to edit Master text styles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1" marL="640080" indent="-273960">
              <a:lnSpc>
                <a:spcPct val="100000"/>
              </a:lnSpc>
              <a:buClr>
                <a:srgbClr val="7fd13b"/>
              </a:buClr>
              <a:buSzPct val="80000"/>
              <a:buFont typeface="Wingdings 2" charset="2"/>
              <a:buChar char="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2" marL="914400" indent="-182520">
              <a:lnSpc>
                <a:spcPct val="100000"/>
              </a:lnSpc>
              <a:buClr>
                <a:srgbClr val="70b834"/>
              </a:buClr>
              <a:buSzPct val="60000"/>
              <a:buFont typeface="Wingdings" charset="2"/>
              <a:buChar char="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3" marL="1188720" indent="-182520">
              <a:lnSpc>
                <a:spcPct val="100000"/>
              </a:lnSpc>
              <a:buClr>
                <a:srgbClr val="c0e4af"/>
              </a:buClr>
              <a:buSzPct val="60000"/>
              <a:buFont typeface="Wingdings" charset="2"/>
              <a:buChar char="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Fourth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  <a:p>
            <a:pPr lvl="4" marL="1463040" indent="-182520">
              <a:lnSpc>
                <a:spcPct val="100000"/>
              </a:lnSpc>
              <a:buClr>
                <a:srgbClr val="f2abbe"/>
              </a:buClr>
              <a:buSzPct val="68000"/>
              <a:buFont typeface="Wingdings 2" charset="2"/>
              <a:buChar char="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Fifth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69" name="PlaceHolder 9"/>
          <p:cNvSpPr>
            <a:spLocks noGrp="1"/>
          </p:cNvSpPr>
          <p:nvPr>
            <p:ph type="dt"/>
          </p:nvPr>
        </p:nvSpPr>
        <p:spPr>
          <a:xfrm rot="5400000">
            <a:off x="7589520" y="1081800"/>
            <a:ext cx="2011320" cy="38376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IN" sz="1200" spc="-1" strike="noStrike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12/01/20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0" name="PlaceHolder 10"/>
          <p:cNvSpPr>
            <a:spLocks noGrp="1"/>
          </p:cNvSpPr>
          <p:nvPr>
            <p:ph type="sldNum"/>
          </p:nvPr>
        </p:nvSpPr>
        <p:spPr>
          <a:xfrm>
            <a:off x="8129160" y="5734080"/>
            <a:ext cx="609120" cy="52092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fld id="{054899C2-48AF-492F-9659-31BD7FF02085}" type="slidenum">
              <a:rPr b="1" lang="en-IN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1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1" name="PlaceHolder 11"/>
          <p:cNvSpPr>
            <a:spLocks noGrp="1"/>
          </p:cNvSpPr>
          <p:nvPr>
            <p:ph type="ftr"/>
          </p:nvPr>
        </p:nvSpPr>
        <p:spPr>
          <a:xfrm rot="5400000">
            <a:off x="6990120" y="3736800"/>
            <a:ext cx="3200040" cy="365400"/>
          </a:xfrm>
          <a:prstGeom prst="rect">
            <a:avLst/>
          </a:prstGeom>
        </p:spPr>
        <p:txBody>
          <a:bodyPr lIns="90000" rIns="90000" tIns="45000" bIns="45000" anchor="ctr"/>
          <a:p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2286000" y="3124080"/>
            <a:ext cx="6171840" cy="189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2286000" y="5003280"/>
            <a:ext cx="6171840" cy="137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 - Part3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447840" y="1728720"/>
            <a:ext cx="8248320" cy="34002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30" name="Picture 2" descr=""/>
          <p:cNvPicPr/>
          <p:nvPr/>
        </p:nvPicPr>
        <p:blipFill>
          <a:blip r:embed="rId1"/>
          <a:stretch/>
        </p:blipFill>
        <p:spPr>
          <a:xfrm>
            <a:off x="457200" y="1728720"/>
            <a:ext cx="8229240" cy="34002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461880" y="1728720"/>
            <a:ext cx="8219880" cy="34002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1"/>
          <a:stretch/>
        </p:blipFill>
        <p:spPr>
          <a:xfrm>
            <a:off x="461880" y="1686960"/>
            <a:ext cx="8219880" cy="368568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36" name="Picture 2" descr=""/>
          <p:cNvPicPr/>
          <p:nvPr/>
        </p:nvPicPr>
        <p:blipFill>
          <a:blip r:embed="rId1"/>
          <a:stretch/>
        </p:blipFill>
        <p:spPr>
          <a:xfrm>
            <a:off x="452520" y="1700640"/>
            <a:ext cx="8238600" cy="30096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38" name="Picture 2" descr=""/>
          <p:cNvPicPr/>
          <p:nvPr/>
        </p:nvPicPr>
        <p:blipFill>
          <a:blip r:embed="rId1"/>
          <a:stretch/>
        </p:blipFill>
        <p:spPr>
          <a:xfrm>
            <a:off x="466560" y="1686960"/>
            <a:ext cx="8210160" cy="368568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476280" y="1700640"/>
            <a:ext cx="8191080" cy="367632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1"/>
          <a:stretch/>
        </p:blipFill>
        <p:spPr>
          <a:xfrm>
            <a:off x="476280" y="1700640"/>
            <a:ext cx="8191080" cy="30380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755640" y="1989000"/>
            <a:ext cx="7816320" cy="3438360"/>
          </a:xfrm>
          <a:prstGeom prst="rect">
            <a:avLst/>
          </a:prstGeom>
          <a:ln w="9360"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770760" y="1268640"/>
            <a:ext cx="3206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Gradient Descent Formula :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47" name="Picture 2" descr=""/>
          <p:cNvPicPr/>
          <p:nvPr/>
        </p:nvPicPr>
        <p:blipFill>
          <a:blip r:embed="rId1"/>
          <a:stretch/>
        </p:blipFill>
        <p:spPr>
          <a:xfrm>
            <a:off x="466560" y="1733400"/>
            <a:ext cx="8210160" cy="3390480"/>
          </a:xfrm>
          <a:prstGeom prst="rect">
            <a:avLst/>
          </a:prstGeom>
          <a:ln w="9360"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1835640" y="5589360"/>
            <a:ext cx="489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 cost function is creating a Convex Graph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395640" y="1556640"/>
            <a:ext cx="8276760" cy="36666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50" name="Picture 2" descr=""/>
          <p:cNvPicPr/>
          <p:nvPr/>
        </p:nvPicPr>
        <p:blipFill>
          <a:blip r:embed="rId1"/>
          <a:stretch/>
        </p:blipFill>
        <p:spPr>
          <a:xfrm>
            <a:off x="471600" y="1700640"/>
            <a:ext cx="8200800" cy="34002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52" name="Picture 2" descr=""/>
          <p:cNvPicPr/>
          <p:nvPr/>
        </p:nvPicPr>
        <p:blipFill>
          <a:blip r:embed="rId1"/>
          <a:stretch/>
        </p:blipFill>
        <p:spPr>
          <a:xfrm>
            <a:off x="471600" y="1703880"/>
            <a:ext cx="8200800" cy="338112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54" name="Picture 2" descr=""/>
          <p:cNvPicPr/>
          <p:nvPr/>
        </p:nvPicPr>
        <p:blipFill>
          <a:blip r:embed="rId1"/>
          <a:stretch/>
        </p:blipFill>
        <p:spPr>
          <a:xfrm>
            <a:off x="452520" y="1714680"/>
            <a:ext cx="8238600" cy="34286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56" name="Picture 2" descr=""/>
          <p:cNvPicPr/>
          <p:nvPr/>
        </p:nvPicPr>
        <p:blipFill>
          <a:blip r:embed="rId1"/>
          <a:stretch/>
        </p:blipFill>
        <p:spPr>
          <a:xfrm>
            <a:off x="447840" y="1700640"/>
            <a:ext cx="8248320" cy="338112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58" name="Picture 2" descr=""/>
          <p:cNvPicPr/>
          <p:nvPr/>
        </p:nvPicPr>
        <p:blipFill>
          <a:blip r:embed="rId1"/>
          <a:stretch/>
        </p:blipFill>
        <p:spPr>
          <a:xfrm>
            <a:off x="447840" y="1728720"/>
            <a:ext cx="8248320" cy="3400200"/>
          </a:xfrm>
          <a:prstGeom prst="rect">
            <a:avLst/>
          </a:prstGeom>
          <a:ln w="9360"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395640" y="5517360"/>
            <a:ext cx="7344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When we adjust the weight after running all my data is known as BATCH Gradient Descent.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61" name="Picture 2" descr=""/>
          <p:cNvPicPr/>
          <p:nvPr/>
        </p:nvPicPr>
        <p:blipFill>
          <a:blip r:embed="rId1"/>
          <a:stretch/>
        </p:blipFill>
        <p:spPr>
          <a:xfrm>
            <a:off x="442800" y="1719360"/>
            <a:ext cx="8257680" cy="341928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447840" y="1628640"/>
            <a:ext cx="8248320" cy="34380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1"/>
          <a:stretch/>
        </p:blipFill>
        <p:spPr>
          <a:xfrm>
            <a:off x="461880" y="1728720"/>
            <a:ext cx="8219880" cy="34002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67" name="Picture 2" descr=""/>
          <p:cNvPicPr/>
          <p:nvPr/>
        </p:nvPicPr>
        <p:blipFill>
          <a:blip r:embed="rId1"/>
          <a:stretch/>
        </p:blipFill>
        <p:spPr>
          <a:xfrm>
            <a:off x="461880" y="1728720"/>
            <a:ext cx="8219880" cy="34002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69" name="Picture 2" descr=""/>
          <p:cNvPicPr/>
          <p:nvPr/>
        </p:nvPicPr>
        <p:blipFill>
          <a:blip r:embed="rId1"/>
          <a:stretch/>
        </p:blipFill>
        <p:spPr>
          <a:xfrm>
            <a:off x="361800" y="1709640"/>
            <a:ext cx="8419680" cy="34380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11" name="Picture 2" descr=""/>
          <p:cNvPicPr/>
          <p:nvPr/>
        </p:nvPicPr>
        <p:blipFill>
          <a:blip r:embed="rId1"/>
          <a:stretch/>
        </p:blipFill>
        <p:spPr>
          <a:xfrm>
            <a:off x="447840" y="1704960"/>
            <a:ext cx="8248320" cy="34477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71" name="Picture 2" descr=""/>
          <p:cNvPicPr/>
          <p:nvPr/>
        </p:nvPicPr>
        <p:blipFill>
          <a:blip r:embed="rId1"/>
          <a:stretch/>
        </p:blipFill>
        <p:spPr>
          <a:xfrm>
            <a:off x="452520" y="1623960"/>
            <a:ext cx="8238600" cy="360972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Stochastic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73" name="Picture 2" descr=""/>
          <p:cNvPicPr/>
          <p:nvPr/>
        </p:nvPicPr>
        <p:blipFill>
          <a:blip r:embed="rId1"/>
          <a:stretch/>
        </p:blipFill>
        <p:spPr>
          <a:xfrm>
            <a:off x="500040" y="1781280"/>
            <a:ext cx="8143560" cy="32954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95640" y="322704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Forward Propagation </a:t>
            </a: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
</a:t>
            </a: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&amp; </a:t>
            </a: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
</a:t>
            </a: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Back Propagation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Forward Propagation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76" name="Picture 2" descr=""/>
          <p:cNvPicPr/>
          <p:nvPr/>
        </p:nvPicPr>
        <p:blipFill>
          <a:blip r:embed="rId1"/>
          <a:stretch/>
        </p:blipFill>
        <p:spPr>
          <a:xfrm>
            <a:off x="433440" y="1600200"/>
            <a:ext cx="8276760" cy="36572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Back Propagation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78" name="Picture 2" descr=""/>
          <p:cNvPicPr/>
          <p:nvPr/>
        </p:nvPicPr>
        <p:blipFill>
          <a:blip r:embed="rId1"/>
          <a:stretch/>
        </p:blipFill>
        <p:spPr>
          <a:xfrm>
            <a:off x="457200" y="1633680"/>
            <a:ext cx="8229240" cy="35906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180360" y="2939040"/>
            <a:ext cx="871164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Training ANN </a:t>
            </a: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
</a:t>
            </a: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with Stochastic Gradient Descent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80360" y="274680"/>
            <a:ext cx="871164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Training ANN with Stochastic Gradient Descent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81" name="Picture 2" descr=""/>
          <p:cNvPicPr/>
          <p:nvPr/>
        </p:nvPicPr>
        <p:blipFill>
          <a:blip r:embed="rId1"/>
          <a:stretch/>
        </p:blipFill>
        <p:spPr>
          <a:xfrm>
            <a:off x="347760" y="1052640"/>
            <a:ext cx="8448480" cy="3996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80360" y="274680"/>
            <a:ext cx="871164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Training ANN with Stochastic Gradient Descent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83" name="Picture 2" descr=""/>
          <p:cNvPicPr/>
          <p:nvPr/>
        </p:nvPicPr>
        <p:blipFill>
          <a:blip r:embed="rId1"/>
          <a:stretch/>
        </p:blipFill>
        <p:spPr>
          <a:xfrm>
            <a:off x="347760" y="1052640"/>
            <a:ext cx="8448480" cy="399600"/>
          </a:xfrm>
          <a:prstGeom prst="rect">
            <a:avLst/>
          </a:prstGeom>
          <a:ln w="9360">
            <a:noFill/>
          </a:ln>
        </p:spPr>
      </p:pic>
      <p:pic>
        <p:nvPicPr>
          <p:cNvPr id="184" name="Picture 2" descr=""/>
          <p:cNvPicPr/>
          <p:nvPr/>
        </p:nvPicPr>
        <p:blipFill>
          <a:blip r:embed="rId2"/>
          <a:stretch/>
        </p:blipFill>
        <p:spPr>
          <a:xfrm>
            <a:off x="343080" y="1392840"/>
            <a:ext cx="8457840" cy="5234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180360" y="274680"/>
            <a:ext cx="871164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Training ANN with Stochastic Gradient Descent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86" name="Picture 2" descr=""/>
          <p:cNvPicPr/>
          <p:nvPr/>
        </p:nvPicPr>
        <p:blipFill>
          <a:blip r:embed="rId1"/>
          <a:stretch/>
        </p:blipFill>
        <p:spPr>
          <a:xfrm>
            <a:off x="347760" y="1052640"/>
            <a:ext cx="8448480" cy="399600"/>
          </a:xfrm>
          <a:prstGeom prst="rect">
            <a:avLst/>
          </a:prstGeom>
          <a:ln w="9360">
            <a:noFill/>
          </a:ln>
        </p:spPr>
      </p:pic>
      <p:pic>
        <p:nvPicPr>
          <p:cNvPr id="187" name="Picture 2" descr=""/>
          <p:cNvPicPr/>
          <p:nvPr/>
        </p:nvPicPr>
        <p:blipFill>
          <a:blip r:embed="rId2"/>
          <a:stretch/>
        </p:blipFill>
        <p:spPr>
          <a:xfrm>
            <a:off x="343080" y="1392840"/>
            <a:ext cx="8457840" cy="523440"/>
          </a:xfrm>
          <a:prstGeom prst="rect">
            <a:avLst/>
          </a:prstGeom>
          <a:ln w="9360">
            <a:noFill/>
          </a:ln>
        </p:spPr>
      </p:pic>
      <p:pic>
        <p:nvPicPr>
          <p:cNvPr id="188" name="Picture 3" descr=""/>
          <p:cNvPicPr/>
          <p:nvPr/>
        </p:nvPicPr>
        <p:blipFill>
          <a:blip r:embed="rId3"/>
          <a:stretch/>
        </p:blipFill>
        <p:spPr>
          <a:xfrm>
            <a:off x="361800" y="1860120"/>
            <a:ext cx="8419680" cy="70452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80360" y="274680"/>
            <a:ext cx="871164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Training ANN with Stochastic Gradient Descent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90" name="Picture 2" descr=""/>
          <p:cNvPicPr/>
          <p:nvPr/>
        </p:nvPicPr>
        <p:blipFill>
          <a:blip r:embed="rId1"/>
          <a:stretch/>
        </p:blipFill>
        <p:spPr>
          <a:xfrm>
            <a:off x="347760" y="1052640"/>
            <a:ext cx="8448480" cy="399600"/>
          </a:xfrm>
          <a:prstGeom prst="rect">
            <a:avLst/>
          </a:prstGeom>
          <a:ln w="9360">
            <a:noFill/>
          </a:ln>
        </p:spPr>
      </p:pic>
      <p:pic>
        <p:nvPicPr>
          <p:cNvPr id="191" name="Picture 2" descr=""/>
          <p:cNvPicPr/>
          <p:nvPr/>
        </p:nvPicPr>
        <p:blipFill>
          <a:blip r:embed="rId2"/>
          <a:stretch/>
        </p:blipFill>
        <p:spPr>
          <a:xfrm>
            <a:off x="343080" y="1392840"/>
            <a:ext cx="8457840" cy="523440"/>
          </a:xfrm>
          <a:prstGeom prst="rect">
            <a:avLst/>
          </a:prstGeom>
          <a:ln w="9360">
            <a:noFill/>
          </a:ln>
        </p:spPr>
      </p:pic>
      <p:pic>
        <p:nvPicPr>
          <p:cNvPr id="192" name="Picture 3" descr=""/>
          <p:cNvPicPr/>
          <p:nvPr/>
        </p:nvPicPr>
        <p:blipFill>
          <a:blip r:embed="rId3"/>
          <a:stretch/>
        </p:blipFill>
        <p:spPr>
          <a:xfrm>
            <a:off x="361800" y="1860120"/>
            <a:ext cx="8419680" cy="704520"/>
          </a:xfrm>
          <a:prstGeom prst="rect">
            <a:avLst/>
          </a:prstGeom>
          <a:ln w="9360">
            <a:noFill/>
          </a:ln>
        </p:spPr>
      </p:pic>
      <p:pic>
        <p:nvPicPr>
          <p:cNvPr id="193" name="Picture 4" descr=""/>
          <p:cNvPicPr/>
          <p:nvPr/>
        </p:nvPicPr>
        <p:blipFill>
          <a:blip r:embed="rId4"/>
          <a:stretch/>
        </p:blipFill>
        <p:spPr>
          <a:xfrm>
            <a:off x="357120" y="2565000"/>
            <a:ext cx="8429400" cy="43776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452520" y="1724040"/>
            <a:ext cx="8238600" cy="340956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2430360" y="5733360"/>
            <a:ext cx="399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We can apply Brute Force Approach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80360" y="274680"/>
            <a:ext cx="871164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Training ANN with Stochastic Gradient Descent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95" name="Picture 2" descr=""/>
          <p:cNvPicPr/>
          <p:nvPr/>
        </p:nvPicPr>
        <p:blipFill>
          <a:blip r:embed="rId1"/>
          <a:stretch/>
        </p:blipFill>
        <p:spPr>
          <a:xfrm>
            <a:off x="347760" y="1052640"/>
            <a:ext cx="8448480" cy="399600"/>
          </a:xfrm>
          <a:prstGeom prst="rect">
            <a:avLst/>
          </a:prstGeom>
          <a:ln w="9360">
            <a:noFill/>
          </a:ln>
        </p:spPr>
      </p:pic>
      <p:pic>
        <p:nvPicPr>
          <p:cNvPr id="196" name="Picture 2" descr=""/>
          <p:cNvPicPr/>
          <p:nvPr/>
        </p:nvPicPr>
        <p:blipFill>
          <a:blip r:embed="rId2"/>
          <a:stretch/>
        </p:blipFill>
        <p:spPr>
          <a:xfrm>
            <a:off x="343080" y="1392840"/>
            <a:ext cx="8457840" cy="523440"/>
          </a:xfrm>
          <a:prstGeom prst="rect">
            <a:avLst/>
          </a:prstGeom>
          <a:ln w="9360">
            <a:noFill/>
          </a:ln>
        </p:spPr>
      </p:pic>
      <p:pic>
        <p:nvPicPr>
          <p:cNvPr id="197" name="Picture 3" descr=""/>
          <p:cNvPicPr/>
          <p:nvPr/>
        </p:nvPicPr>
        <p:blipFill>
          <a:blip r:embed="rId3"/>
          <a:stretch/>
        </p:blipFill>
        <p:spPr>
          <a:xfrm>
            <a:off x="361800" y="1860120"/>
            <a:ext cx="8419680" cy="704520"/>
          </a:xfrm>
          <a:prstGeom prst="rect">
            <a:avLst/>
          </a:prstGeom>
          <a:ln w="9360">
            <a:noFill/>
          </a:ln>
        </p:spPr>
      </p:pic>
      <p:pic>
        <p:nvPicPr>
          <p:cNvPr id="198" name="Picture 4" descr=""/>
          <p:cNvPicPr/>
          <p:nvPr/>
        </p:nvPicPr>
        <p:blipFill>
          <a:blip r:embed="rId4"/>
          <a:stretch/>
        </p:blipFill>
        <p:spPr>
          <a:xfrm>
            <a:off x="357120" y="2565000"/>
            <a:ext cx="8429400" cy="437760"/>
          </a:xfrm>
          <a:prstGeom prst="rect">
            <a:avLst/>
          </a:prstGeom>
          <a:ln w="9360">
            <a:noFill/>
          </a:ln>
        </p:spPr>
      </p:pic>
      <p:pic>
        <p:nvPicPr>
          <p:cNvPr id="199" name="Picture 5" descr=""/>
          <p:cNvPicPr/>
          <p:nvPr/>
        </p:nvPicPr>
        <p:blipFill>
          <a:blip r:embed="rId5"/>
          <a:stretch/>
        </p:blipFill>
        <p:spPr>
          <a:xfrm>
            <a:off x="343080" y="3086280"/>
            <a:ext cx="8457840" cy="6854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180360" y="274680"/>
            <a:ext cx="871164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Training ANN with Stochastic Gradient Descent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201" name="Picture 2" descr=""/>
          <p:cNvPicPr/>
          <p:nvPr/>
        </p:nvPicPr>
        <p:blipFill>
          <a:blip r:embed="rId1"/>
          <a:stretch/>
        </p:blipFill>
        <p:spPr>
          <a:xfrm>
            <a:off x="347760" y="1052640"/>
            <a:ext cx="8448480" cy="399600"/>
          </a:xfrm>
          <a:prstGeom prst="rect">
            <a:avLst/>
          </a:prstGeom>
          <a:ln w="9360">
            <a:noFill/>
          </a:ln>
        </p:spPr>
      </p:pic>
      <p:pic>
        <p:nvPicPr>
          <p:cNvPr id="202" name="Picture 2" descr=""/>
          <p:cNvPicPr/>
          <p:nvPr/>
        </p:nvPicPr>
        <p:blipFill>
          <a:blip r:embed="rId2"/>
          <a:stretch/>
        </p:blipFill>
        <p:spPr>
          <a:xfrm>
            <a:off x="343080" y="1392840"/>
            <a:ext cx="8457840" cy="523440"/>
          </a:xfrm>
          <a:prstGeom prst="rect">
            <a:avLst/>
          </a:prstGeom>
          <a:ln w="9360">
            <a:noFill/>
          </a:ln>
        </p:spPr>
      </p:pic>
      <p:pic>
        <p:nvPicPr>
          <p:cNvPr id="203" name="Picture 3" descr=""/>
          <p:cNvPicPr/>
          <p:nvPr/>
        </p:nvPicPr>
        <p:blipFill>
          <a:blip r:embed="rId3"/>
          <a:stretch/>
        </p:blipFill>
        <p:spPr>
          <a:xfrm>
            <a:off x="361800" y="1860120"/>
            <a:ext cx="8419680" cy="704520"/>
          </a:xfrm>
          <a:prstGeom prst="rect">
            <a:avLst/>
          </a:prstGeom>
          <a:ln w="9360">
            <a:noFill/>
          </a:ln>
        </p:spPr>
      </p:pic>
      <p:pic>
        <p:nvPicPr>
          <p:cNvPr id="204" name="Picture 4" descr=""/>
          <p:cNvPicPr/>
          <p:nvPr/>
        </p:nvPicPr>
        <p:blipFill>
          <a:blip r:embed="rId4"/>
          <a:stretch/>
        </p:blipFill>
        <p:spPr>
          <a:xfrm>
            <a:off x="357120" y="2565000"/>
            <a:ext cx="8429400" cy="437760"/>
          </a:xfrm>
          <a:prstGeom prst="rect">
            <a:avLst/>
          </a:prstGeom>
          <a:ln w="9360">
            <a:noFill/>
          </a:ln>
        </p:spPr>
      </p:pic>
      <p:pic>
        <p:nvPicPr>
          <p:cNvPr id="205" name="Picture 5" descr=""/>
          <p:cNvPicPr/>
          <p:nvPr/>
        </p:nvPicPr>
        <p:blipFill>
          <a:blip r:embed="rId5"/>
          <a:stretch/>
        </p:blipFill>
        <p:spPr>
          <a:xfrm>
            <a:off x="343080" y="3086280"/>
            <a:ext cx="8457840" cy="685440"/>
          </a:xfrm>
          <a:prstGeom prst="rect">
            <a:avLst/>
          </a:prstGeom>
          <a:ln w="9360">
            <a:noFill/>
          </a:ln>
        </p:spPr>
      </p:pic>
      <p:pic>
        <p:nvPicPr>
          <p:cNvPr id="206" name="Picture 6" descr=""/>
          <p:cNvPicPr/>
          <p:nvPr/>
        </p:nvPicPr>
        <p:blipFill>
          <a:blip r:embed="rId6"/>
          <a:stretch/>
        </p:blipFill>
        <p:spPr>
          <a:xfrm>
            <a:off x="352440" y="3895200"/>
            <a:ext cx="8438760" cy="685440"/>
          </a:xfrm>
          <a:prstGeom prst="rect">
            <a:avLst/>
          </a:prstGeom>
          <a:ln w="9360"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539640" y="4437000"/>
            <a:ext cx="503640" cy="503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180360" y="274680"/>
            <a:ext cx="871164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Training ANN with Stochastic Gradient Descent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347760" y="1052640"/>
            <a:ext cx="8448480" cy="399600"/>
          </a:xfrm>
          <a:prstGeom prst="rect">
            <a:avLst/>
          </a:prstGeom>
          <a:ln w="9360">
            <a:noFill/>
          </a:ln>
        </p:spPr>
      </p:pic>
      <p:pic>
        <p:nvPicPr>
          <p:cNvPr id="210" name="Picture 2" descr=""/>
          <p:cNvPicPr/>
          <p:nvPr/>
        </p:nvPicPr>
        <p:blipFill>
          <a:blip r:embed="rId2"/>
          <a:stretch/>
        </p:blipFill>
        <p:spPr>
          <a:xfrm>
            <a:off x="343080" y="1392840"/>
            <a:ext cx="8457840" cy="523440"/>
          </a:xfrm>
          <a:prstGeom prst="rect">
            <a:avLst/>
          </a:prstGeom>
          <a:ln w="9360">
            <a:noFill/>
          </a:ln>
        </p:spPr>
      </p:pic>
      <p:pic>
        <p:nvPicPr>
          <p:cNvPr id="211" name="Picture 3" descr=""/>
          <p:cNvPicPr/>
          <p:nvPr/>
        </p:nvPicPr>
        <p:blipFill>
          <a:blip r:embed="rId3"/>
          <a:stretch/>
        </p:blipFill>
        <p:spPr>
          <a:xfrm>
            <a:off x="361800" y="1860120"/>
            <a:ext cx="8419680" cy="704520"/>
          </a:xfrm>
          <a:prstGeom prst="rect">
            <a:avLst/>
          </a:prstGeom>
          <a:ln w="9360">
            <a:noFill/>
          </a:ln>
        </p:spPr>
      </p:pic>
      <p:pic>
        <p:nvPicPr>
          <p:cNvPr id="212" name="Picture 4" descr=""/>
          <p:cNvPicPr/>
          <p:nvPr/>
        </p:nvPicPr>
        <p:blipFill>
          <a:blip r:embed="rId4"/>
          <a:stretch/>
        </p:blipFill>
        <p:spPr>
          <a:xfrm>
            <a:off x="357120" y="2565000"/>
            <a:ext cx="8429400" cy="437760"/>
          </a:xfrm>
          <a:prstGeom prst="rect">
            <a:avLst/>
          </a:prstGeom>
          <a:ln w="9360">
            <a:noFill/>
          </a:ln>
        </p:spPr>
      </p:pic>
      <p:pic>
        <p:nvPicPr>
          <p:cNvPr id="213" name="Picture 5" descr=""/>
          <p:cNvPicPr/>
          <p:nvPr/>
        </p:nvPicPr>
        <p:blipFill>
          <a:blip r:embed="rId5"/>
          <a:stretch/>
        </p:blipFill>
        <p:spPr>
          <a:xfrm>
            <a:off x="343080" y="3086280"/>
            <a:ext cx="8457840" cy="685440"/>
          </a:xfrm>
          <a:prstGeom prst="rect">
            <a:avLst/>
          </a:prstGeom>
          <a:ln w="9360">
            <a:noFill/>
          </a:ln>
        </p:spPr>
      </p:pic>
      <p:pic>
        <p:nvPicPr>
          <p:cNvPr id="214" name="Picture 6" descr=""/>
          <p:cNvPicPr/>
          <p:nvPr/>
        </p:nvPicPr>
        <p:blipFill>
          <a:blip r:embed="rId6"/>
          <a:stretch/>
        </p:blipFill>
        <p:spPr>
          <a:xfrm>
            <a:off x="352440" y="3895200"/>
            <a:ext cx="8438760" cy="685440"/>
          </a:xfrm>
          <a:prstGeom prst="rect">
            <a:avLst/>
          </a:prstGeom>
          <a:ln w="9360">
            <a:noFill/>
          </a:ln>
        </p:spPr>
      </p:pic>
      <p:pic>
        <p:nvPicPr>
          <p:cNvPr id="215" name="Picture 8" descr=""/>
          <p:cNvPicPr/>
          <p:nvPr/>
        </p:nvPicPr>
        <p:blipFill>
          <a:blip r:embed="rId7"/>
          <a:stretch/>
        </p:blipFill>
        <p:spPr>
          <a:xfrm>
            <a:off x="361800" y="4581000"/>
            <a:ext cx="8419680" cy="4950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16" name="Picture 2" descr=""/>
          <p:cNvPicPr/>
          <p:nvPr/>
        </p:nvPicPr>
        <p:blipFill>
          <a:blip r:embed="rId1"/>
          <a:stretch/>
        </p:blipFill>
        <p:spPr>
          <a:xfrm>
            <a:off x="457200" y="1728720"/>
            <a:ext cx="8229240" cy="34002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18" name="Picture 2" descr=""/>
          <p:cNvPicPr/>
          <p:nvPr/>
        </p:nvPicPr>
        <p:blipFill>
          <a:blip r:embed="rId1"/>
          <a:stretch/>
        </p:blipFill>
        <p:spPr>
          <a:xfrm>
            <a:off x="447840" y="1758960"/>
            <a:ext cx="8248320" cy="3685680"/>
          </a:xfrm>
          <a:prstGeom prst="rect">
            <a:avLst/>
          </a:prstGeom>
          <a:ln w="9360"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683640" y="5517360"/>
            <a:ext cx="7200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Brute Force Approach is not the best approach, since it can work best for single weight, but think of multiple weight.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419040" y="1692360"/>
            <a:ext cx="8305560" cy="37526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428760" y="1711440"/>
            <a:ext cx="8286480" cy="3733560"/>
          </a:xfrm>
          <a:prstGeom prst="rect">
            <a:avLst/>
          </a:prstGeom>
          <a:ln w="9360"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827280" y="6021360"/>
            <a:ext cx="696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Before the weight was finalized, the Neural Net looked like this.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57200" y="274680"/>
            <a:ext cx="7467120" cy="56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000" spc="-1" strike="noStrike" cap="small">
                <a:solidFill>
                  <a:srgbClr val="4e5b6f"/>
                </a:solidFill>
                <a:uFill>
                  <a:solidFill>
                    <a:srgbClr val="ffffff"/>
                  </a:solidFill>
                </a:uFill>
                <a:latin typeface="Century Schoolbook"/>
              </a:rPr>
              <a:t>ANN – Gradient Descent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Schoolbook"/>
            </a:endParaRPr>
          </a:p>
        </p:txBody>
      </p:sp>
      <p:pic>
        <p:nvPicPr>
          <p:cNvPr id="126" name="Picture 3" descr=""/>
          <p:cNvPicPr/>
          <p:nvPr/>
        </p:nvPicPr>
        <p:blipFill>
          <a:blip r:embed="rId1"/>
          <a:stretch/>
        </p:blipFill>
        <p:spPr>
          <a:xfrm>
            <a:off x="438120" y="1581120"/>
            <a:ext cx="8267400" cy="3695400"/>
          </a:xfrm>
          <a:prstGeom prst="rect">
            <a:avLst/>
          </a:prstGeom>
          <a:ln w="9360"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137</TotalTime>
  <Application>LibreOffice/5.1.6.2$Linux_x86 LibreOffice_project/10m0$Build-2</Application>
  <Words>261</Words>
  <Paragraphs>47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2020-01-04T10:38:33Z</dcterms:created>
  <dc:creator>Sony</dc:creator>
  <dc:description/>
  <dc:language>en-IN</dc:language>
  <cp:lastModifiedBy/>
  <dcterms:modified xsi:type="dcterms:W3CDTF">2020-01-12T11:11:13Z</dcterms:modified>
  <cp:revision>29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42</vt:i4>
  </property>
</Properties>
</file>